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lear Sans Regular" panose="020B0604020202020204" charset="0"/>
      <p:regular r:id="rId11"/>
    </p:embeddedFont>
    <p:embeddedFont>
      <p:font typeface="Clear Sans Regular Bold" panose="020B0604020202020204" charset="0"/>
      <p:regular r:id="rId12"/>
    </p:embeddedFont>
    <p:embeddedFont>
      <p:font typeface="Montserrat Classic Bold" panose="020B0604020202020204" charset="0"/>
      <p:regular r:id="rId13"/>
    </p:embeddedFont>
    <p:embeddedFont>
      <p:font typeface="Montserrat Light" panose="020B0604020202020204" charset="0"/>
      <p:regular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  <p:embeddedFont>
      <p:font typeface="Open Sans Light" panose="020B0306030504020204" pitchFamily="34" charset="0"/>
      <p:regular r:id="rId19"/>
      <p: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135" y="5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theme" Target="theme/theme1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45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59181" y="7031334"/>
            <a:ext cx="6511333" cy="6511333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E9475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1977005" y="-3546217"/>
            <a:ext cx="6294579" cy="629457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8BD4AB"/>
            </a:solidFill>
          </p:spPr>
        </p:sp>
      </p:grpSp>
      <p:sp>
        <p:nvSpPr>
          <p:cNvPr id="6" name="AutoShape 6"/>
          <p:cNvSpPr/>
          <p:nvPr/>
        </p:nvSpPr>
        <p:spPr>
          <a:xfrm>
            <a:off x="17722638" y="4357337"/>
            <a:ext cx="9525" cy="3091986"/>
          </a:xfrm>
          <a:prstGeom prst="rect">
            <a:avLst/>
          </a:prstGeom>
          <a:solidFill>
            <a:srgbClr val="F5F5EF"/>
          </a:solidFill>
        </p:spPr>
      </p:sp>
      <p:grpSp>
        <p:nvGrpSpPr>
          <p:cNvPr id="7" name="Group 7"/>
          <p:cNvGrpSpPr/>
          <p:nvPr/>
        </p:nvGrpSpPr>
        <p:grpSpPr>
          <a:xfrm>
            <a:off x="1521543" y="3793215"/>
            <a:ext cx="7970787" cy="3425900"/>
            <a:chOff x="0" y="0"/>
            <a:chExt cx="10627716" cy="4567866"/>
          </a:xfrm>
        </p:grpSpPr>
        <p:sp>
          <p:nvSpPr>
            <p:cNvPr id="8" name="TextBox 8"/>
            <p:cNvSpPr txBox="1"/>
            <p:nvPr/>
          </p:nvSpPr>
          <p:spPr>
            <a:xfrm>
              <a:off x="0" y="133350"/>
              <a:ext cx="10627716" cy="30373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791"/>
                </a:lnSpc>
              </a:pPr>
              <a:r>
                <a:rPr lang="en-US" sz="5970" spc="298">
                  <a:solidFill>
                    <a:srgbClr val="F5F5EF"/>
                  </a:solidFill>
                  <a:latin typeface="Montserrat Classic Bold"/>
                </a:rPr>
                <a:t>RESILIENZ IM PÄDAGOGISCHEN ALLTAG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304886"/>
              <a:ext cx="10627716" cy="12629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2786" spc="334">
                  <a:solidFill>
                    <a:srgbClr val="F5F5EF"/>
                  </a:solidFill>
                  <a:latin typeface="Montserrat Light"/>
                </a:rPr>
                <a:t>M17C- EMPIRISCHE FORSCHUNGSMETHODEN</a:t>
              </a: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908576" y="2748362"/>
            <a:ext cx="4876714" cy="4850113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9906000" y="8572500"/>
            <a:ext cx="475282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F5F5EF"/>
                </a:solidFill>
                <a:latin typeface="Open Sans Light"/>
              </a:rPr>
              <a:t>Andra, Hannah und Nina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89372" y="7943010"/>
            <a:ext cx="2982627" cy="717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75"/>
              </a:lnSpc>
            </a:pPr>
            <a:r>
              <a:rPr lang="en-US" sz="4482" dirty="0">
                <a:solidFill>
                  <a:srgbClr val="F5F5EF"/>
                </a:solidFill>
                <a:latin typeface="Montserrat Light"/>
              </a:rPr>
              <a:t>TFF WS 19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0"/>
    </mc:Choice>
    <mc:Fallback>
      <p:transition spd="slow" advClick="0" advTm="1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45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722638" y="4357337"/>
            <a:ext cx="9525" cy="3091986"/>
          </a:xfrm>
          <a:prstGeom prst="rect">
            <a:avLst/>
          </a:prstGeom>
          <a:solidFill>
            <a:srgbClr val="F5F5EF"/>
          </a:solidFill>
        </p:spPr>
      </p:sp>
      <p:grpSp>
        <p:nvGrpSpPr>
          <p:cNvPr id="3" name="Group 3"/>
          <p:cNvGrpSpPr/>
          <p:nvPr/>
        </p:nvGrpSpPr>
        <p:grpSpPr>
          <a:xfrm>
            <a:off x="8015348" y="2223865"/>
            <a:ext cx="282443" cy="6172847"/>
            <a:chOff x="0" y="0"/>
            <a:chExt cx="376590" cy="8230462"/>
          </a:xfrm>
        </p:grpSpPr>
        <p:grpSp>
          <p:nvGrpSpPr>
            <p:cNvPr id="4" name="Group 4"/>
            <p:cNvGrpSpPr/>
            <p:nvPr/>
          </p:nvGrpSpPr>
          <p:grpSpPr>
            <a:xfrm rot="-5400000">
              <a:off x="-1941794" y="1941794"/>
              <a:ext cx="4260179" cy="376590"/>
              <a:chOff x="0" y="0"/>
              <a:chExt cx="9194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457200" y="304800"/>
                <a:ext cx="83312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8331200" h="203200">
                    <a:moveTo>
                      <a:pt x="101600" y="0"/>
                    </a:moveTo>
                    <a:cubicBezTo>
                      <a:pt x="157480" y="0"/>
                      <a:pt x="203200" y="45720"/>
                      <a:pt x="203200" y="101600"/>
                    </a:cubicBezTo>
                    <a:cubicBezTo>
                      <a:pt x="203200" y="157480"/>
                      <a:pt x="157480" y="203200"/>
                      <a:pt x="101600" y="203200"/>
                    </a:cubicBezTo>
                    <a:cubicBezTo>
                      <a:pt x="45720" y="203200"/>
                      <a:pt x="0" y="157480"/>
                      <a:pt x="0" y="101600"/>
                    </a:cubicBezTo>
                    <a:cubicBezTo>
                      <a:pt x="0" y="45720"/>
                      <a:pt x="45720" y="0"/>
                      <a:pt x="101600" y="0"/>
                    </a:cubicBezTo>
                    <a:close/>
                    <a:moveTo>
                      <a:pt x="508000" y="0"/>
                    </a:moveTo>
                    <a:cubicBezTo>
                      <a:pt x="563880" y="0"/>
                      <a:pt x="609600" y="45720"/>
                      <a:pt x="609600" y="101600"/>
                    </a:cubicBezTo>
                    <a:cubicBezTo>
                      <a:pt x="609600" y="157480"/>
                      <a:pt x="563880" y="203200"/>
                      <a:pt x="508000" y="203200"/>
                    </a:cubicBezTo>
                    <a:cubicBezTo>
                      <a:pt x="452120" y="203200"/>
                      <a:pt x="406400" y="157480"/>
                      <a:pt x="406400" y="101600"/>
                    </a:cubicBezTo>
                    <a:cubicBezTo>
                      <a:pt x="406400" y="45720"/>
                      <a:pt x="452120" y="0"/>
                      <a:pt x="508000" y="0"/>
                    </a:cubicBezTo>
                    <a:close/>
                    <a:moveTo>
                      <a:pt x="914400" y="0"/>
                    </a:moveTo>
                    <a:cubicBezTo>
                      <a:pt x="970280" y="0"/>
                      <a:pt x="1016000" y="45720"/>
                      <a:pt x="1016000" y="101600"/>
                    </a:cubicBezTo>
                    <a:cubicBezTo>
                      <a:pt x="1016000" y="157480"/>
                      <a:pt x="970280" y="203200"/>
                      <a:pt x="914400" y="203200"/>
                    </a:cubicBezTo>
                    <a:cubicBezTo>
                      <a:pt x="858520" y="203200"/>
                      <a:pt x="812800" y="157480"/>
                      <a:pt x="812800" y="101600"/>
                    </a:cubicBezTo>
                    <a:cubicBezTo>
                      <a:pt x="812800" y="45720"/>
                      <a:pt x="858520" y="0"/>
                      <a:pt x="914400" y="0"/>
                    </a:cubicBezTo>
                    <a:close/>
                    <a:moveTo>
                      <a:pt x="1320800" y="0"/>
                    </a:moveTo>
                    <a:cubicBezTo>
                      <a:pt x="1376680" y="0"/>
                      <a:pt x="1422400" y="45720"/>
                      <a:pt x="1422400" y="101600"/>
                    </a:cubicBezTo>
                    <a:cubicBezTo>
                      <a:pt x="1422400" y="157480"/>
                      <a:pt x="1376680" y="203200"/>
                      <a:pt x="1320800" y="203200"/>
                    </a:cubicBezTo>
                    <a:cubicBezTo>
                      <a:pt x="1264920" y="203200"/>
                      <a:pt x="1219200" y="157480"/>
                      <a:pt x="1219200" y="101600"/>
                    </a:cubicBezTo>
                    <a:cubicBezTo>
                      <a:pt x="1219200" y="45720"/>
                      <a:pt x="1264920" y="0"/>
                      <a:pt x="1320800" y="0"/>
                    </a:cubicBezTo>
                    <a:close/>
                    <a:moveTo>
                      <a:pt x="1727200" y="0"/>
                    </a:moveTo>
                    <a:cubicBezTo>
                      <a:pt x="1783080" y="0"/>
                      <a:pt x="1828800" y="45720"/>
                      <a:pt x="1828800" y="101600"/>
                    </a:cubicBezTo>
                    <a:cubicBezTo>
                      <a:pt x="1828800" y="157480"/>
                      <a:pt x="1783080" y="203200"/>
                      <a:pt x="1727200" y="203200"/>
                    </a:cubicBezTo>
                    <a:cubicBezTo>
                      <a:pt x="1671320" y="203200"/>
                      <a:pt x="1625600" y="157480"/>
                      <a:pt x="1625600" y="101600"/>
                    </a:cubicBezTo>
                    <a:cubicBezTo>
                      <a:pt x="1625600" y="45720"/>
                      <a:pt x="1671320" y="0"/>
                      <a:pt x="1727200" y="0"/>
                    </a:cubicBezTo>
                    <a:close/>
                    <a:moveTo>
                      <a:pt x="2133600" y="0"/>
                    </a:moveTo>
                    <a:cubicBezTo>
                      <a:pt x="2189480" y="0"/>
                      <a:pt x="2235200" y="45720"/>
                      <a:pt x="2235200" y="101600"/>
                    </a:cubicBezTo>
                    <a:cubicBezTo>
                      <a:pt x="2235200" y="157480"/>
                      <a:pt x="2189480" y="203200"/>
                      <a:pt x="2133600" y="203200"/>
                    </a:cubicBezTo>
                    <a:cubicBezTo>
                      <a:pt x="2077720" y="203200"/>
                      <a:pt x="2032000" y="157480"/>
                      <a:pt x="2032000" y="101600"/>
                    </a:cubicBezTo>
                    <a:cubicBezTo>
                      <a:pt x="2032000" y="45720"/>
                      <a:pt x="2077720" y="0"/>
                      <a:pt x="2133600" y="0"/>
                    </a:cubicBezTo>
                    <a:close/>
                    <a:moveTo>
                      <a:pt x="2540000" y="0"/>
                    </a:moveTo>
                    <a:cubicBezTo>
                      <a:pt x="2595880" y="0"/>
                      <a:pt x="2641600" y="45720"/>
                      <a:pt x="2641600" y="101600"/>
                    </a:cubicBezTo>
                    <a:cubicBezTo>
                      <a:pt x="2641600" y="157480"/>
                      <a:pt x="2595880" y="203200"/>
                      <a:pt x="2540000" y="203200"/>
                    </a:cubicBezTo>
                    <a:cubicBezTo>
                      <a:pt x="2484120" y="203200"/>
                      <a:pt x="2438400" y="157480"/>
                      <a:pt x="2438400" y="101600"/>
                    </a:cubicBezTo>
                    <a:cubicBezTo>
                      <a:pt x="2438400" y="45720"/>
                      <a:pt x="2484120" y="0"/>
                      <a:pt x="2540000" y="0"/>
                    </a:cubicBezTo>
                    <a:close/>
                    <a:moveTo>
                      <a:pt x="2946400" y="0"/>
                    </a:moveTo>
                    <a:cubicBezTo>
                      <a:pt x="3002280" y="0"/>
                      <a:pt x="3048000" y="45720"/>
                      <a:pt x="3048000" y="101600"/>
                    </a:cubicBezTo>
                    <a:cubicBezTo>
                      <a:pt x="3048000" y="157480"/>
                      <a:pt x="3002280" y="203200"/>
                      <a:pt x="2946400" y="203200"/>
                    </a:cubicBezTo>
                    <a:cubicBezTo>
                      <a:pt x="2890520" y="203200"/>
                      <a:pt x="2844800" y="157480"/>
                      <a:pt x="2844800" y="101600"/>
                    </a:cubicBezTo>
                    <a:cubicBezTo>
                      <a:pt x="2844800" y="45720"/>
                      <a:pt x="2890520" y="0"/>
                      <a:pt x="2946400" y="0"/>
                    </a:cubicBezTo>
                    <a:close/>
                    <a:moveTo>
                      <a:pt x="3352800" y="0"/>
                    </a:moveTo>
                    <a:cubicBezTo>
                      <a:pt x="3408680" y="0"/>
                      <a:pt x="3454400" y="45720"/>
                      <a:pt x="3454400" y="101600"/>
                    </a:cubicBezTo>
                    <a:cubicBezTo>
                      <a:pt x="3454400" y="157480"/>
                      <a:pt x="3408680" y="203200"/>
                      <a:pt x="3352800" y="203200"/>
                    </a:cubicBezTo>
                    <a:cubicBezTo>
                      <a:pt x="3296920" y="203200"/>
                      <a:pt x="3251200" y="157480"/>
                      <a:pt x="3251200" y="101600"/>
                    </a:cubicBezTo>
                    <a:cubicBezTo>
                      <a:pt x="3251200" y="45720"/>
                      <a:pt x="3296920" y="0"/>
                      <a:pt x="3352800" y="0"/>
                    </a:cubicBezTo>
                    <a:close/>
                    <a:moveTo>
                      <a:pt x="3759200" y="0"/>
                    </a:moveTo>
                    <a:cubicBezTo>
                      <a:pt x="3815080" y="0"/>
                      <a:pt x="3860800" y="45720"/>
                      <a:pt x="3860800" y="101600"/>
                    </a:cubicBezTo>
                    <a:cubicBezTo>
                      <a:pt x="3860800" y="157480"/>
                      <a:pt x="3815080" y="203200"/>
                      <a:pt x="3759200" y="203200"/>
                    </a:cubicBezTo>
                    <a:cubicBezTo>
                      <a:pt x="3703320" y="203200"/>
                      <a:pt x="3657600" y="157480"/>
                      <a:pt x="3657600" y="101600"/>
                    </a:cubicBezTo>
                    <a:cubicBezTo>
                      <a:pt x="3657600" y="45720"/>
                      <a:pt x="3703320" y="0"/>
                      <a:pt x="3759200" y="0"/>
                    </a:cubicBezTo>
                    <a:close/>
                    <a:moveTo>
                      <a:pt x="4165600" y="0"/>
                    </a:moveTo>
                    <a:cubicBezTo>
                      <a:pt x="4221480" y="0"/>
                      <a:pt x="4267200" y="45720"/>
                      <a:pt x="4267200" y="101600"/>
                    </a:cubicBezTo>
                    <a:cubicBezTo>
                      <a:pt x="4267200" y="157480"/>
                      <a:pt x="4221480" y="203200"/>
                      <a:pt x="4165600" y="203200"/>
                    </a:cubicBezTo>
                    <a:cubicBezTo>
                      <a:pt x="4109720" y="203200"/>
                      <a:pt x="4064000" y="157480"/>
                      <a:pt x="4064000" y="101600"/>
                    </a:cubicBezTo>
                    <a:cubicBezTo>
                      <a:pt x="4064000" y="45720"/>
                      <a:pt x="4109720" y="0"/>
                      <a:pt x="4165600" y="0"/>
                    </a:cubicBezTo>
                    <a:close/>
                    <a:moveTo>
                      <a:pt x="4572000" y="0"/>
                    </a:moveTo>
                    <a:cubicBezTo>
                      <a:pt x="4627880" y="0"/>
                      <a:pt x="4673600" y="45720"/>
                      <a:pt x="4673600" y="101600"/>
                    </a:cubicBezTo>
                    <a:cubicBezTo>
                      <a:pt x="4673600" y="157480"/>
                      <a:pt x="4627880" y="203200"/>
                      <a:pt x="4572000" y="203200"/>
                    </a:cubicBezTo>
                    <a:cubicBezTo>
                      <a:pt x="4516120" y="203200"/>
                      <a:pt x="4470400" y="157480"/>
                      <a:pt x="4470400" y="101600"/>
                    </a:cubicBezTo>
                    <a:cubicBezTo>
                      <a:pt x="4470400" y="45720"/>
                      <a:pt x="4516120" y="0"/>
                      <a:pt x="4572000" y="0"/>
                    </a:cubicBezTo>
                    <a:close/>
                    <a:moveTo>
                      <a:pt x="4978400" y="0"/>
                    </a:moveTo>
                    <a:cubicBezTo>
                      <a:pt x="5034280" y="0"/>
                      <a:pt x="5080000" y="45720"/>
                      <a:pt x="5080000" y="101600"/>
                    </a:cubicBezTo>
                    <a:cubicBezTo>
                      <a:pt x="5080000" y="157480"/>
                      <a:pt x="5034280" y="203200"/>
                      <a:pt x="4978400" y="203200"/>
                    </a:cubicBezTo>
                    <a:cubicBezTo>
                      <a:pt x="4922520" y="203200"/>
                      <a:pt x="4876800" y="157480"/>
                      <a:pt x="4876800" y="101600"/>
                    </a:cubicBezTo>
                    <a:cubicBezTo>
                      <a:pt x="4876800" y="45720"/>
                      <a:pt x="4922520" y="0"/>
                      <a:pt x="4978400" y="0"/>
                    </a:cubicBezTo>
                    <a:close/>
                    <a:moveTo>
                      <a:pt x="5384800" y="0"/>
                    </a:moveTo>
                    <a:cubicBezTo>
                      <a:pt x="5440680" y="0"/>
                      <a:pt x="5486400" y="45720"/>
                      <a:pt x="5486400" y="101600"/>
                    </a:cubicBezTo>
                    <a:cubicBezTo>
                      <a:pt x="5486400" y="157480"/>
                      <a:pt x="5440680" y="203200"/>
                      <a:pt x="5384800" y="203200"/>
                    </a:cubicBezTo>
                    <a:cubicBezTo>
                      <a:pt x="5328920" y="203200"/>
                      <a:pt x="5283200" y="157480"/>
                      <a:pt x="5283200" y="101600"/>
                    </a:cubicBezTo>
                    <a:cubicBezTo>
                      <a:pt x="5283200" y="45720"/>
                      <a:pt x="5328920" y="0"/>
                      <a:pt x="5384800" y="0"/>
                    </a:cubicBezTo>
                    <a:close/>
                    <a:moveTo>
                      <a:pt x="5791200" y="0"/>
                    </a:moveTo>
                    <a:cubicBezTo>
                      <a:pt x="5847080" y="0"/>
                      <a:pt x="5892800" y="45720"/>
                      <a:pt x="5892800" y="101600"/>
                    </a:cubicBezTo>
                    <a:cubicBezTo>
                      <a:pt x="5892800" y="157480"/>
                      <a:pt x="5847080" y="203200"/>
                      <a:pt x="5791200" y="203200"/>
                    </a:cubicBezTo>
                    <a:cubicBezTo>
                      <a:pt x="5735320" y="203200"/>
                      <a:pt x="5689600" y="157480"/>
                      <a:pt x="5689600" y="101600"/>
                    </a:cubicBezTo>
                    <a:cubicBezTo>
                      <a:pt x="5689600" y="45720"/>
                      <a:pt x="5735320" y="0"/>
                      <a:pt x="5791200" y="0"/>
                    </a:cubicBezTo>
                    <a:close/>
                    <a:moveTo>
                      <a:pt x="6197600" y="0"/>
                    </a:moveTo>
                    <a:cubicBezTo>
                      <a:pt x="6253480" y="0"/>
                      <a:pt x="6299200" y="45720"/>
                      <a:pt x="6299200" y="101600"/>
                    </a:cubicBezTo>
                    <a:cubicBezTo>
                      <a:pt x="6299200" y="157480"/>
                      <a:pt x="6253480" y="203200"/>
                      <a:pt x="6197600" y="203200"/>
                    </a:cubicBezTo>
                    <a:cubicBezTo>
                      <a:pt x="6141720" y="203200"/>
                      <a:pt x="6096000" y="157480"/>
                      <a:pt x="6096000" y="101600"/>
                    </a:cubicBezTo>
                    <a:cubicBezTo>
                      <a:pt x="6096000" y="45720"/>
                      <a:pt x="6141720" y="0"/>
                      <a:pt x="6197600" y="0"/>
                    </a:cubicBezTo>
                    <a:close/>
                    <a:moveTo>
                      <a:pt x="6604000" y="0"/>
                    </a:moveTo>
                    <a:cubicBezTo>
                      <a:pt x="6659880" y="0"/>
                      <a:pt x="6705600" y="45720"/>
                      <a:pt x="6705600" y="101600"/>
                    </a:cubicBezTo>
                    <a:cubicBezTo>
                      <a:pt x="6705600" y="157480"/>
                      <a:pt x="6659880" y="203200"/>
                      <a:pt x="6604000" y="203200"/>
                    </a:cubicBezTo>
                    <a:cubicBezTo>
                      <a:pt x="6548120" y="203200"/>
                      <a:pt x="6502400" y="157480"/>
                      <a:pt x="6502400" y="101600"/>
                    </a:cubicBezTo>
                    <a:cubicBezTo>
                      <a:pt x="6502400" y="45720"/>
                      <a:pt x="6548120" y="0"/>
                      <a:pt x="6604000" y="0"/>
                    </a:cubicBezTo>
                    <a:close/>
                    <a:moveTo>
                      <a:pt x="7010400" y="0"/>
                    </a:moveTo>
                    <a:cubicBezTo>
                      <a:pt x="7066280" y="0"/>
                      <a:pt x="7112000" y="45720"/>
                      <a:pt x="7112000" y="101600"/>
                    </a:cubicBezTo>
                    <a:cubicBezTo>
                      <a:pt x="7112000" y="157480"/>
                      <a:pt x="7066280" y="203200"/>
                      <a:pt x="7010400" y="203200"/>
                    </a:cubicBezTo>
                    <a:cubicBezTo>
                      <a:pt x="6954520" y="203200"/>
                      <a:pt x="6908800" y="157480"/>
                      <a:pt x="6908800" y="101600"/>
                    </a:cubicBezTo>
                    <a:cubicBezTo>
                      <a:pt x="6908800" y="45720"/>
                      <a:pt x="6954520" y="0"/>
                      <a:pt x="7010400" y="0"/>
                    </a:cubicBezTo>
                    <a:close/>
                    <a:moveTo>
                      <a:pt x="7416800" y="0"/>
                    </a:moveTo>
                    <a:cubicBezTo>
                      <a:pt x="7472680" y="0"/>
                      <a:pt x="7518400" y="45720"/>
                      <a:pt x="7518400" y="101600"/>
                    </a:cubicBezTo>
                    <a:cubicBezTo>
                      <a:pt x="7518400" y="157480"/>
                      <a:pt x="7472680" y="203200"/>
                      <a:pt x="7416800" y="203200"/>
                    </a:cubicBezTo>
                    <a:cubicBezTo>
                      <a:pt x="7360920" y="203200"/>
                      <a:pt x="7315200" y="157480"/>
                      <a:pt x="7315200" y="101600"/>
                    </a:cubicBezTo>
                    <a:cubicBezTo>
                      <a:pt x="7315200" y="45720"/>
                      <a:pt x="7360920" y="0"/>
                      <a:pt x="7416800" y="0"/>
                    </a:cubicBezTo>
                    <a:close/>
                    <a:moveTo>
                      <a:pt x="7823200" y="0"/>
                    </a:moveTo>
                    <a:cubicBezTo>
                      <a:pt x="7879080" y="0"/>
                      <a:pt x="7924800" y="45720"/>
                      <a:pt x="7924800" y="101600"/>
                    </a:cubicBezTo>
                    <a:cubicBezTo>
                      <a:pt x="7924800" y="157480"/>
                      <a:pt x="7879080" y="203200"/>
                      <a:pt x="7823200" y="203200"/>
                    </a:cubicBezTo>
                    <a:cubicBezTo>
                      <a:pt x="7767320" y="203200"/>
                      <a:pt x="7721600" y="157480"/>
                      <a:pt x="7721600" y="101600"/>
                    </a:cubicBezTo>
                    <a:cubicBezTo>
                      <a:pt x="7721600" y="45720"/>
                      <a:pt x="7767320" y="0"/>
                      <a:pt x="7823200" y="0"/>
                    </a:cubicBezTo>
                    <a:close/>
                    <a:moveTo>
                      <a:pt x="8229600" y="0"/>
                    </a:moveTo>
                    <a:cubicBezTo>
                      <a:pt x="8285480" y="0"/>
                      <a:pt x="8331200" y="45720"/>
                      <a:pt x="8331200" y="101600"/>
                    </a:cubicBezTo>
                    <a:cubicBezTo>
                      <a:pt x="8331200" y="157480"/>
                      <a:pt x="8285480" y="203200"/>
                      <a:pt x="8229600" y="203200"/>
                    </a:cubicBezTo>
                    <a:cubicBezTo>
                      <a:pt x="8173720" y="203200"/>
                      <a:pt x="8128000" y="157480"/>
                      <a:pt x="8128000" y="101600"/>
                    </a:cubicBezTo>
                    <a:cubicBezTo>
                      <a:pt x="8128000" y="45720"/>
                      <a:pt x="8173720" y="0"/>
                      <a:pt x="8229600" y="0"/>
                    </a:cubicBezTo>
                    <a:close/>
                  </a:path>
                </a:pathLst>
              </a:custGeom>
              <a:solidFill>
                <a:srgbClr val="F5F5EF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 rot="-5400000">
              <a:off x="-1941794" y="5912077"/>
              <a:ext cx="4260179" cy="376590"/>
              <a:chOff x="0" y="0"/>
              <a:chExt cx="9194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457200" y="304800"/>
                <a:ext cx="83312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8331200" h="203200">
                    <a:moveTo>
                      <a:pt x="101600" y="0"/>
                    </a:moveTo>
                    <a:cubicBezTo>
                      <a:pt x="157480" y="0"/>
                      <a:pt x="203200" y="45720"/>
                      <a:pt x="203200" y="101600"/>
                    </a:cubicBezTo>
                    <a:cubicBezTo>
                      <a:pt x="203200" y="157480"/>
                      <a:pt x="157480" y="203200"/>
                      <a:pt x="101600" y="203200"/>
                    </a:cubicBezTo>
                    <a:cubicBezTo>
                      <a:pt x="45720" y="203200"/>
                      <a:pt x="0" y="157480"/>
                      <a:pt x="0" y="101600"/>
                    </a:cubicBezTo>
                    <a:cubicBezTo>
                      <a:pt x="0" y="45720"/>
                      <a:pt x="45720" y="0"/>
                      <a:pt x="101600" y="0"/>
                    </a:cubicBezTo>
                    <a:close/>
                    <a:moveTo>
                      <a:pt x="508000" y="0"/>
                    </a:moveTo>
                    <a:cubicBezTo>
                      <a:pt x="563880" y="0"/>
                      <a:pt x="609600" y="45720"/>
                      <a:pt x="609600" y="101600"/>
                    </a:cubicBezTo>
                    <a:cubicBezTo>
                      <a:pt x="609600" y="157480"/>
                      <a:pt x="563880" y="203200"/>
                      <a:pt x="508000" y="203200"/>
                    </a:cubicBezTo>
                    <a:cubicBezTo>
                      <a:pt x="452120" y="203200"/>
                      <a:pt x="406400" y="157480"/>
                      <a:pt x="406400" y="101600"/>
                    </a:cubicBezTo>
                    <a:cubicBezTo>
                      <a:pt x="406400" y="45720"/>
                      <a:pt x="452120" y="0"/>
                      <a:pt x="508000" y="0"/>
                    </a:cubicBezTo>
                    <a:close/>
                    <a:moveTo>
                      <a:pt x="914400" y="0"/>
                    </a:moveTo>
                    <a:cubicBezTo>
                      <a:pt x="970280" y="0"/>
                      <a:pt x="1016000" y="45720"/>
                      <a:pt x="1016000" y="101600"/>
                    </a:cubicBezTo>
                    <a:cubicBezTo>
                      <a:pt x="1016000" y="157480"/>
                      <a:pt x="970280" y="203200"/>
                      <a:pt x="914400" y="203200"/>
                    </a:cubicBezTo>
                    <a:cubicBezTo>
                      <a:pt x="858520" y="203200"/>
                      <a:pt x="812800" y="157480"/>
                      <a:pt x="812800" y="101600"/>
                    </a:cubicBezTo>
                    <a:cubicBezTo>
                      <a:pt x="812800" y="45720"/>
                      <a:pt x="858520" y="0"/>
                      <a:pt x="914400" y="0"/>
                    </a:cubicBezTo>
                    <a:close/>
                    <a:moveTo>
                      <a:pt x="1320800" y="0"/>
                    </a:moveTo>
                    <a:cubicBezTo>
                      <a:pt x="1376680" y="0"/>
                      <a:pt x="1422400" y="45720"/>
                      <a:pt x="1422400" y="101600"/>
                    </a:cubicBezTo>
                    <a:cubicBezTo>
                      <a:pt x="1422400" y="157480"/>
                      <a:pt x="1376680" y="203200"/>
                      <a:pt x="1320800" y="203200"/>
                    </a:cubicBezTo>
                    <a:cubicBezTo>
                      <a:pt x="1264920" y="203200"/>
                      <a:pt x="1219200" y="157480"/>
                      <a:pt x="1219200" y="101600"/>
                    </a:cubicBezTo>
                    <a:cubicBezTo>
                      <a:pt x="1219200" y="45720"/>
                      <a:pt x="1264920" y="0"/>
                      <a:pt x="1320800" y="0"/>
                    </a:cubicBezTo>
                    <a:close/>
                    <a:moveTo>
                      <a:pt x="1727200" y="0"/>
                    </a:moveTo>
                    <a:cubicBezTo>
                      <a:pt x="1783080" y="0"/>
                      <a:pt x="1828800" y="45720"/>
                      <a:pt x="1828800" y="101600"/>
                    </a:cubicBezTo>
                    <a:cubicBezTo>
                      <a:pt x="1828800" y="157480"/>
                      <a:pt x="1783080" y="203200"/>
                      <a:pt x="1727200" y="203200"/>
                    </a:cubicBezTo>
                    <a:cubicBezTo>
                      <a:pt x="1671320" y="203200"/>
                      <a:pt x="1625600" y="157480"/>
                      <a:pt x="1625600" y="101600"/>
                    </a:cubicBezTo>
                    <a:cubicBezTo>
                      <a:pt x="1625600" y="45720"/>
                      <a:pt x="1671320" y="0"/>
                      <a:pt x="1727200" y="0"/>
                    </a:cubicBezTo>
                    <a:close/>
                    <a:moveTo>
                      <a:pt x="2133600" y="0"/>
                    </a:moveTo>
                    <a:cubicBezTo>
                      <a:pt x="2189480" y="0"/>
                      <a:pt x="2235200" y="45720"/>
                      <a:pt x="2235200" y="101600"/>
                    </a:cubicBezTo>
                    <a:cubicBezTo>
                      <a:pt x="2235200" y="157480"/>
                      <a:pt x="2189480" y="203200"/>
                      <a:pt x="2133600" y="203200"/>
                    </a:cubicBezTo>
                    <a:cubicBezTo>
                      <a:pt x="2077720" y="203200"/>
                      <a:pt x="2032000" y="157480"/>
                      <a:pt x="2032000" y="101600"/>
                    </a:cubicBezTo>
                    <a:cubicBezTo>
                      <a:pt x="2032000" y="45720"/>
                      <a:pt x="2077720" y="0"/>
                      <a:pt x="2133600" y="0"/>
                    </a:cubicBezTo>
                    <a:close/>
                    <a:moveTo>
                      <a:pt x="2540000" y="0"/>
                    </a:moveTo>
                    <a:cubicBezTo>
                      <a:pt x="2595880" y="0"/>
                      <a:pt x="2641600" y="45720"/>
                      <a:pt x="2641600" y="101600"/>
                    </a:cubicBezTo>
                    <a:cubicBezTo>
                      <a:pt x="2641600" y="157480"/>
                      <a:pt x="2595880" y="203200"/>
                      <a:pt x="2540000" y="203200"/>
                    </a:cubicBezTo>
                    <a:cubicBezTo>
                      <a:pt x="2484120" y="203200"/>
                      <a:pt x="2438400" y="157480"/>
                      <a:pt x="2438400" y="101600"/>
                    </a:cubicBezTo>
                    <a:cubicBezTo>
                      <a:pt x="2438400" y="45720"/>
                      <a:pt x="2484120" y="0"/>
                      <a:pt x="2540000" y="0"/>
                    </a:cubicBezTo>
                    <a:close/>
                    <a:moveTo>
                      <a:pt x="2946400" y="0"/>
                    </a:moveTo>
                    <a:cubicBezTo>
                      <a:pt x="3002280" y="0"/>
                      <a:pt x="3048000" y="45720"/>
                      <a:pt x="3048000" y="101600"/>
                    </a:cubicBezTo>
                    <a:cubicBezTo>
                      <a:pt x="3048000" y="157480"/>
                      <a:pt x="3002280" y="203200"/>
                      <a:pt x="2946400" y="203200"/>
                    </a:cubicBezTo>
                    <a:cubicBezTo>
                      <a:pt x="2890520" y="203200"/>
                      <a:pt x="2844800" y="157480"/>
                      <a:pt x="2844800" y="101600"/>
                    </a:cubicBezTo>
                    <a:cubicBezTo>
                      <a:pt x="2844800" y="45720"/>
                      <a:pt x="2890520" y="0"/>
                      <a:pt x="2946400" y="0"/>
                    </a:cubicBezTo>
                    <a:close/>
                    <a:moveTo>
                      <a:pt x="3352800" y="0"/>
                    </a:moveTo>
                    <a:cubicBezTo>
                      <a:pt x="3408680" y="0"/>
                      <a:pt x="3454400" y="45720"/>
                      <a:pt x="3454400" y="101600"/>
                    </a:cubicBezTo>
                    <a:cubicBezTo>
                      <a:pt x="3454400" y="157480"/>
                      <a:pt x="3408680" y="203200"/>
                      <a:pt x="3352800" y="203200"/>
                    </a:cubicBezTo>
                    <a:cubicBezTo>
                      <a:pt x="3296920" y="203200"/>
                      <a:pt x="3251200" y="157480"/>
                      <a:pt x="3251200" y="101600"/>
                    </a:cubicBezTo>
                    <a:cubicBezTo>
                      <a:pt x="3251200" y="45720"/>
                      <a:pt x="3296920" y="0"/>
                      <a:pt x="3352800" y="0"/>
                    </a:cubicBezTo>
                    <a:close/>
                    <a:moveTo>
                      <a:pt x="3759200" y="0"/>
                    </a:moveTo>
                    <a:cubicBezTo>
                      <a:pt x="3815080" y="0"/>
                      <a:pt x="3860800" y="45720"/>
                      <a:pt x="3860800" y="101600"/>
                    </a:cubicBezTo>
                    <a:cubicBezTo>
                      <a:pt x="3860800" y="157480"/>
                      <a:pt x="3815080" y="203200"/>
                      <a:pt x="3759200" y="203200"/>
                    </a:cubicBezTo>
                    <a:cubicBezTo>
                      <a:pt x="3703320" y="203200"/>
                      <a:pt x="3657600" y="157480"/>
                      <a:pt x="3657600" y="101600"/>
                    </a:cubicBezTo>
                    <a:cubicBezTo>
                      <a:pt x="3657600" y="45720"/>
                      <a:pt x="3703320" y="0"/>
                      <a:pt x="3759200" y="0"/>
                    </a:cubicBezTo>
                    <a:close/>
                    <a:moveTo>
                      <a:pt x="4165600" y="0"/>
                    </a:moveTo>
                    <a:cubicBezTo>
                      <a:pt x="4221480" y="0"/>
                      <a:pt x="4267200" y="45720"/>
                      <a:pt x="4267200" y="101600"/>
                    </a:cubicBezTo>
                    <a:cubicBezTo>
                      <a:pt x="4267200" y="157480"/>
                      <a:pt x="4221480" y="203200"/>
                      <a:pt x="4165600" y="203200"/>
                    </a:cubicBezTo>
                    <a:cubicBezTo>
                      <a:pt x="4109720" y="203200"/>
                      <a:pt x="4064000" y="157480"/>
                      <a:pt x="4064000" y="101600"/>
                    </a:cubicBezTo>
                    <a:cubicBezTo>
                      <a:pt x="4064000" y="45720"/>
                      <a:pt x="4109720" y="0"/>
                      <a:pt x="4165600" y="0"/>
                    </a:cubicBezTo>
                    <a:close/>
                    <a:moveTo>
                      <a:pt x="4572000" y="0"/>
                    </a:moveTo>
                    <a:cubicBezTo>
                      <a:pt x="4627880" y="0"/>
                      <a:pt x="4673600" y="45720"/>
                      <a:pt x="4673600" y="101600"/>
                    </a:cubicBezTo>
                    <a:cubicBezTo>
                      <a:pt x="4673600" y="157480"/>
                      <a:pt x="4627880" y="203200"/>
                      <a:pt x="4572000" y="203200"/>
                    </a:cubicBezTo>
                    <a:cubicBezTo>
                      <a:pt x="4516120" y="203200"/>
                      <a:pt x="4470400" y="157480"/>
                      <a:pt x="4470400" y="101600"/>
                    </a:cubicBezTo>
                    <a:cubicBezTo>
                      <a:pt x="4470400" y="45720"/>
                      <a:pt x="4516120" y="0"/>
                      <a:pt x="4572000" y="0"/>
                    </a:cubicBezTo>
                    <a:close/>
                    <a:moveTo>
                      <a:pt x="4978400" y="0"/>
                    </a:moveTo>
                    <a:cubicBezTo>
                      <a:pt x="5034280" y="0"/>
                      <a:pt x="5080000" y="45720"/>
                      <a:pt x="5080000" y="101600"/>
                    </a:cubicBezTo>
                    <a:cubicBezTo>
                      <a:pt x="5080000" y="157480"/>
                      <a:pt x="5034280" y="203200"/>
                      <a:pt x="4978400" y="203200"/>
                    </a:cubicBezTo>
                    <a:cubicBezTo>
                      <a:pt x="4922520" y="203200"/>
                      <a:pt x="4876800" y="157480"/>
                      <a:pt x="4876800" y="101600"/>
                    </a:cubicBezTo>
                    <a:cubicBezTo>
                      <a:pt x="4876800" y="45720"/>
                      <a:pt x="4922520" y="0"/>
                      <a:pt x="4978400" y="0"/>
                    </a:cubicBezTo>
                    <a:close/>
                    <a:moveTo>
                      <a:pt x="5384800" y="0"/>
                    </a:moveTo>
                    <a:cubicBezTo>
                      <a:pt x="5440680" y="0"/>
                      <a:pt x="5486400" y="45720"/>
                      <a:pt x="5486400" y="101600"/>
                    </a:cubicBezTo>
                    <a:cubicBezTo>
                      <a:pt x="5486400" y="157480"/>
                      <a:pt x="5440680" y="203200"/>
                      <a:pt x="5384800" y="203200"/>
                    </a:cubicBezTo>
                    <a:cubicBezTo>
                      <a:pt x="5328920" y="203200"/>
                      <a:pt x="5283200" y="157480"/>
                      <a:pt x="5283200" y="101600"/>
                    </a:cubicBezTo>
                    <a:cubicBezTo>
                      <a:pt x="5283200" y="45720"/>
                      <a:pt x="5328920" y="0"/>
                      <a:pt x="5384800" y="0"/>
                    </a:cubicBezTo>
                    <a:close/>
                    <a:moveTo>
                      <a:pt x="5791200" y="0"/>
                    </a:moveTo>
                    <a:cubicBezTo>
                      <a:pt x="5847080" y="0"/>
                      <a:pt x="5892800" y="45720"/>
                      <a:pt x="5892800" y="101600"/>
                    </a:cubicBezTo>
                    <a:cubicBezTo>
                      <a:pt x="5892800" y="157480"/>
                      <a:pt x="5847080" y="203200"/>
                      <a:pt x="5791200" y="203200"/>
                    </a:cubicBezTo>
                    <a:cubicBezTo>
                      <a:pt x="5735320" y="203200"/>
                      <a:pt x="5689600" y="157480"/>
                      <a:pt x="5689600" y="101600"/>
                    </a:cubicBezTo>
                    <a:cubicBezTo>
                      <a:pt x="5689600" y="45720"/>
                      <a:pt x="5735320" y="0"/>
                      <a:pt x="5791200" y="0"/>
                    </a:cubicBezTo>
                    <a:close/>
                    <a:moveTo>
                      <a:pt x="6197600" y="0"/>
                    </a:moveTo>
                    <a:cubicBezTo>
                      <a:pt x="6253480" y="0"/>
                      <a:pt x="6299200" y="45720"/>
                      <a:pt x="6299200" y="101600"/>
                    </a:cubicBezTo>
                    <a:cubicBezTo>
                      <a:pt x="6299200" y="157480"/>
                      <a:pt x="6253480" y="203200"/>
                      <a:pt x="6197600" y="203200"/>
                    </a:cubicBezTo>
                    <a:cubicBezTo>
                      <a:pt x="6141720" y="203200"/>
                      <a:pt x="6096000" y="157480"/>
                      <a:pt x="6096000" y="101600"/>
                    </a:cubicBezTo>
                    <a:cubicBezTo>
                      <a:pt x="6096000" y="45720"/>
                      <a:pt x="6141720" y="0"/>
                      <a:pt x="6197600" y="0"/>
                    </a:cubicBezTo>
                    <a:close/>
                    <a:moveTo>
                      <a:pt x="6604000" y="0"/>
                    </a:moveTo>
                    <a:cubicBezTo>
                      <a:pt x="6659880" y="0"/>
                      <a:pt x="6705600" y="45720"/>
                      <a:pt x="6705600" y="101600"/>
                    </a:cubicBezTo>
                    <a:cubicBezTo>
                      <a:pt x="6705600" y="157480"/>
                      <a:pt x="6659880" y="203200"/>
                      <a:pt x="6604000" y="203200"/>
                    </a:cubicBezTo>
                    <a:cubicBezTo>
                      <a:pt x="6548120" y="203200"/>
                      <a:pt x="6502400" y="157480"/>
                      <a:pt x="6502400" y="101600"/>
                    </a:cubicBezTo>
                    <a:cubicBezTo>
                      <a:pt x="6502400" y="45720"/>
                      <a:pt x="6548120" y="0"/>
                      <a:pt x="6604000" y="0"/>
                    </a:cubicBezTo>
                    <a:close/>
                    <a:moveTo>
                      <a:pt x="7010400" y="0"/>
                    </a:moveTo>
                    <a:cubicBezTo>
                      <a:pt x="7066280" y="0"/>
                      <a:pt x="7112000" y="45720"/>
                      <a:pt x="7112000" y="101600"/>
                    </a:cubicBezTo>
                    <a:cubicBezTo>
                      <a:pt x="7112000" y="157480"/>
                      <a:pt x="7066280" y="203200"/>
                      <a:pt x="7010400" y="203200"/>
                    </a:cubicBezTo>
                    <a:cubicBezTo>
                      <a:pt x="6954520" y="203200"/>
                      <a:pt x="6908800" y="157480"/>
                      <a:pt x="6908800" y="101600"/>
                    </a:cubicBezTo>
                    <a:cubicBezTo>
                      <a:pt x="6908800" y="45720"/>
                      <a:pt x="6954520" y="0"/>
                      <a:pt x="7010400" y="0"/>
                    </a:cubicBezTo>
                    <a:close/>
                    <a:moveTo>
                      <a:pt x="7416800" y="0"/>
                    </a:moveTo>
                    <a:cubicBezTo>
                      <a:pt x="7472680" y="0"/>
                      <a:pt x="7518400" y="45720"/>
                      <a:pt x="7518400" y="101600"/>
                    </a:cubicBezTo>
                    <a:cubicBezTo>
                      <a:pt x="7518400" y="157480"/>
                      <a:pt x="7472680" y="203200"/>
                      <a:pt x="7416800" y="203200"/>
                    </a:cubicBezTo>
                    <a:cubicBezTo>
                      <a:pt x="7360920" y="203200"/>
                      <a:pt x="7315200" y="157480"/>
                      <a:pt x="7315200" y="101600"/>
                    </a:cubicBezTo>
                    <a:cubicBezTo>
                      <a:pt x="7315200" y="45720"/>
                      <a:pt x="7360920" y="0"/>
                      <a:pt x="7416800" y="0"/>
                    </a:cubicBezTo>
                    <a:close/>
                    <a:moveTo>
                      <a:pt x="7823200" y="0"/>
                    </a:moveTo>
                    <a:cubicBezTo>
                      <a:pt x="7879080" y="0"/>
                      <a:pt x="7924800" y="45720"/>
                      <a:pt x="7924800" y="101600"/>
                    </a:cubicBezTo>
                    <a:cubicBezTo>
                      <a:pt x="7924800" y="157480"/>
                      <a:pt x="7879080" y="203200"/>
                      <a:pt x="7823200" y="203200"/>
                    </a:cubicBezTo>
                    <a:cubicBezTo>
                      <a:pt x="7767320" y="203200"/>
                      <a:pt x="7721600" y="157480"/>
                      <a:pt x="7721600" y="101600"/>
                    </a:cubicBezTo>
                    <a:cubicBezTo>
                      <a:pt x="7721600" y="45720"/>
                      <a:pt x="7767320" y="0"/>
                      <a:pt x="7823200" y="0"/>
                    </a:cubicBezTo>
                    <a:close/>
                    <a:moveTo>
                      <a:pt x="8229600" y="0"/>
                    </a:moveTo>
                    <a:cubicBezTo>
                      <a:pt x="8285480" y="0"/>
                      <a:pt x="8331200" y="45720"/>
                      <a:pt x="8331200" y="101600"/>
                    </a:cubicBezTo>
                    <a:cubicBezTo>
                      <a:pt x="8331200" y="157480"/>
                      <a:pt x="8285480" y="203200"/>
                      <a:pt x="8229600" y="203200"/>
                    </a:cubicBezTo>
                    <a:cubicBezTo>
                      <a:pt x="8173720" y="203200"/>
                      <a:pt x="8128000" y="157480"/>
                      <a:pt x="8128000" y="101600"/>
                    </a:cubicBezTo>
                    <a:cubicBezTo>
                      <a:pt x="8128000" y="45720"/>
                      <a:pt x="8173720" y="0"/>
                      <a:pt x="8229600" y="0"/>
                    </a:cubicBezTo>
                    <a:close/>
                  </a:path>
                </a:pathLst>
              </a:custGeom>
              <a:solidFill>
                <a:srgbClr val="F5F5EF"/>
              </a:solidFill>
            </p:spPr>
          </p:sp>
        </p:grp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4779" y="2052796"/>
            <a:ext cx="7149703" cy="6514985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8583137" y="3114335"/>
            <a:ext cx="8676163" cy="1568090"/>
            <a:chOff x="0" y="0"/>
            <a:chExt cx="11568218" cy="209078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677065"/>
              <a:ext cx="11568218" cy="14137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480"/>
                </a:lnSpc>
                <a:spcBef>
                  <a:spcPct val="0"/>
                </a:spcBef>
              </a:pPr>
              <a:r>
                <a:rPr lang="en-US" sz="2800" spc="56">
                  <a:solidFill>
                    <a:srgbClr val="F5F5EF"/>
                  </a:solidFill>
                  <a:latin typeface="Clear Sans Regular"/>
                </a:rPr>
                <a:t>Wie weit ist das Thema Resilienz im pädagogischen Alltag vertreten?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6508672" cy="544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108"/>
                </a:lnSpc>
              </a:pPr>
              <a:r>
                <a:rPr lang="en-US" sz="2800" spc="140">
                  <a:solidFill>
                    <a:srgbClr val="F5E753"/>
                  </a:solidFill>
                  <a:latin typeface="Montserrat Classic Bold"/>
                </a:rPr>
                <a:t>FORSCHUNGSFRAGE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583137" y="5905773"/>
            <a:ext cx="8676163" cy="1543550"/>
            <a:chOff x="0" y="0"/>
            <a:chExt cx="11568218" cy="2058067"/>
          </a:xfrm>
        </p:grpSpPr>
        <p:sp>
          <p:nvSpPr>
            <p:cNvPr id="13" name="TextBox 13"/>
            <p:cNvSpPr txBox="1"/>
            <p:nvPr/>
          </p:nvSpPr>
          <p:spPr>
            <a:xfrm>
              <a:off x="0" y="644345"/>
              <a:ext cx="11568218" cy="14137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480"/>
                </a:lnSpc>
                <a:spcBef>
                  <a:spcPct val="0"/>
                </a:spcBef>
              </a:pPr>
              <a:r>
                <a:rPr lang="en-US" sz="2800" spc="56">
                  <a:solidFill>
                    <a:srgbClr val="F5F5EF"/>
                  </a:solidFill>
                  <a:latin typeface="Clear Sans Regular"/>
                </a:rPr>
                <a:t>Resilienz ist die psychische Widerstandsfähigkeit gegenüber Lebenskrisen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050"/>
              <a:ext cx="6508672" cy="544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108"/>
                </a:lnSpc>
              </a:pPr>
              <a:r>
                <a:rPr lang="en-US" sz="2800" spc="140">
                  <a:solidFill>
                    <a:srgbClr val="F5E753"/>
                  </a:solidFill>
                  <a:latin typeface="Montserrat Classic Bold"/>
                </a:rPr>
                <a:t>DEFINITION: RESILIENZ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0"/>
    </mc:Choice>
    <mc:Fallback>
      <p:transition spd="slow" advClick="0" advTm="1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45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933412" y="2741305"/>
            <a:ext cx="2734893" cy="618361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60928" y="409285"/>
            <a:ext cx="7539930" cy="1111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5"/>
              </a:lnSpc>
            </a:pPr>
            <a:r>
              <a:rPr lang="en-US" sz="6503">
                <a:solidFill>
                  <a:srgbClr val="EB409C"/>
                </a:solidFill>
                <a:latin typeface="Clear Sans Regular Bold"/>
              </a:rPr>
              <a:t>Offener Fragebogen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463288"/>
            <a:ext cx="6133969" cy="513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6"/>
              </a:lnSpc>
            </a:pPr>
            <a:r>
              <a:rPr lang="en-US" sz="3047">
                <a:solidFill>
                  <a:srgbClr val="F5F5EF"/>
                </a:solidFill>
                <a:latin typeface="Clear Sans Regular"/>
              </a:rPr>
              <a:t>Qualitative Forschungsmethode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4695825"/>
            <a:ext cx="7322496" cy="2198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BD59"/>
                </a:solidFill>
                <a:latin typeface="Open Sans"/>
              </a:rPr>
              <a:t>Welche Bedeutung hat der Begriff Resilienz in Ihrer Pädagogik?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010586" y="2665105"/>
            <a:ext cx="5858024" cy="14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BD59"/>
                </a:solidFill>
                <a:latin typeface="Open Sans"/>
              </a:rPr>
              <a:t>Wo finden Sie Resilienz 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BD59"/>
                </a:solidFill>
                <a:latin typeface="Open Sans"/>
              </a:rPr>
              <a:t>in ihrem Arbeitsalltag?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20978" y="7098020"/>
            <a:ext cx="6237238" cy="14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BD59"/>
                </a:solidFill>
                <a:latin typeface="Open Sans"/>
              </a:rPr>
              <a:t>Wie stärken Sie Resilienz 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BD59"/>
                </a:solidFill>
                <a:latin typeface="Open Sans"/>
              </a:rPr>
              <a:t>bei Kindern?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0"/>
    </mc:Choice>
    <mc:Fallback>
      <p:transition spd="slow" advClick="0" advTm="1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45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651" y="316230"/>
            <a:ext cx="16466496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BD59"/>
                </a:solidFill>
                <a:latin typeface="Open Sans"/>
              </a:rPr>
              <a:t>Welche Bedeutung hat der Begriff Resilienz in Ihrer Pädagogik?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0993" y="3061042"/>
            <a:ext cx="11564329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BD59"/>
                </a:solidFill>
                <a:latin typeface="Open Sans"/>
              </a:rPr>
              <a:t>Wo finden Sie Resilienz in ihrem Arbeitsalltag?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0993" y="5920437"/>
            <a:ext cx="946532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BD59"/>
                </a:solidFill>
                <a:latin typeface="Open Sans"/>
              </a:rPr>
              <a:t>Wie stärken Sie Resilienz bei Kindern?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0992" y="962025"/>
            <a:ext cx="7413807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F5F5EF"/>
                </a:solidFill>
                <a:latin typeface="Open Sans Light"/>
              </a:rPr>
              <a:t>-</a:t>
            </a:r>
            <a:r>
              <a:rPr lang="en-US" sz="3400" dirty="0" err="1">
                <a:solidFill>
                  <a:srgbClr val="F5F5EF"/>
                </a:solidFill>
                <a:latin typeface="Open Sans Light"/>
              </a:rPr>
              <a:t>Erhaltung</a:t>
            </a:r>
            <a:r>
              <a:rPr lang="en-US" sz="3400" dirty="0">
                <a:solidFill>
                  <a:srgbClr val="F5F5E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5F5EF"/>
                </a:solidFill>
                <a:latin typeface="Open Sans Light"/>
              </a:rPr>
              <a:t>psychischer</a:t>
            </a:r>
            <a:r>
              <a:rPr lang="en-US" sz="3400" dirty="0">
                <a:solidFill>
                  <a:srgbClr val="F5F5EF"/>
                </a:solidFill>
                <a:latin typeface="Open Sans Light"/>
              </a:rPr>
              <a:t> Gesundheit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76200" y="1475740"/>
            <a:ext cx="11071407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FFFFFF"/>
                </a:solidFill>
                <a:latin typeface="Open Sans Light"/>
              </a:rPr>
              <a:t>-Kinder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stärken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durch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ihre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eigenen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Erfahrungen</a:t>
            </a:r>
            <a:endParaRPr lang="en-US" sz="3400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76200" y="3574757"/>
            <a:ext cx="12138207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FFFFFF"/>
                </a:solidFill>
                <a:latin typeface="Open Sans Light"/>
              </a:rPr>
              <a:t>-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ständig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,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immer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und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überall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in der Arbeit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mit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Kindern</a:t>
            </a:r>
            <a:endParaRPr lang="en-US" sz="3400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-533400" y="4187215"/>
            <a:ext cx="10690407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FFFFFF"/>
                </a:solidFill>
                <a:latin typeface="Open Sans Light"/>
              </a:rPr>
              <a:t>-Kinder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mit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schweren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Lebenssituationen</a:t>
            </a:r>
            <a:endParaRPr lang="en-US" sz="3400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200" y="6499557"/>
            <a:ext cx="7337607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FFFFFF"/>
                </a:solidFill>
                <a:latin typeface="Open Sans Light"/>
              </a:rPr>
              <a:t>-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breites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Angebot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an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Förderung</a:t>
            </a:r>
            <a:endParaRPr lang="en-US" sz="3400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59055" y="7078677"/>
            <a:ext cx="7490007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400" dirty="0">
                <a:solidFill>
                  <a:srgbClr val="FFFFFF"/>
                </a:solidFill>
                <a:latin typeface="Open Sans Light"/>
              </a:rPr>
              <a:t>-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Hilfe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zur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Selbsthilfe</a:t>
            </a:r>
            <a:endParaRPr lang="en-US" sz="3400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0" y="7609525"/>
            <a:ext cx="6651807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FFFFFF"/>
                </a:solidFill>
                <a:latin typeface="Open Sans Light"/>
              </a:rPr>
              <a:t>-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sicheres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Umfeld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gestalten</a:t>
            </a:r>
            <a:endParaRPr lang="en-US" sz="3400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-6178" y="1966937"/>
            <a:ext cx="8099607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FFFFFF"/>
                </a:solidFill>
                <a:latin typeface="Open Sans Light"/>
              </a:rPr>
              <a:t>-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sich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selbst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stärken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und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schützen</a:t>
            </a:r>
            <a:endParaRPr lang="en-US" sz="3400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-228600" y="4730929"/>
            <a:ext cx="9465319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FFFFFF"/>
                </a:solidFill>
                <a:latin typeface="Open Sans Light"/>
              </a:rPr>
              <a:t>-auf die Umwelt des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Kindes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eingehen</a:t>
            </a:r>
            <a:endParaRPr lang="en-US" sz="3400" dirty="0">
              <a:solidFill>
                <a:srgbClr val="FFFFFF"/>
              </a:solidFill>
              <a:latin typeface="Open Sans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0"/>
    </mc:Choice>
    <mc:Fallback>
      <p:transition spd="slow" advClick="0" advTm="1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45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3123028" y="209550"/>
            <a:ext cx="11517131" cy="1161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01"/>
              </a:lnSpc>
            </a:pPr>
            <a:r>
              <a:rPr lang="en-US" sz="6786">
                <a:solidFill>
                  <a:srgbClr val="FFBD59"/>
                </a:solidFill>
                <a:latin typeface="Open Sans"/>
              </a:rPr>
              <a:t>Reflexion</a:t>
            </a:r>
            <a:r>
              <a:rPr lang="en-US" sz="6786">
                <a:solidFill>
                  <a:srgbClr val="FFFFFF"/>
                </a:solidFill>
                <a:latin typeface="Open Sans"/>
              </a:rPr>
              <a:t>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-1066800" y="1760098"/>
            <a:ext cx="15011400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FFFFFF"/>
                </a:solidFill>
                <a:latin typeface="Open Sans Light"/>
              </a:rPr>
              <a:t>-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Resilienz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im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FSJ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oder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in der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Ausbildung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eher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weniger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präsent</a:t>
            </a:r>
            <a:endParaRPr lang="en-US" sz="3400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-338584" y="2599836"/>
            <a:ext cx="15197584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FFFFFF"/>
                </a:solidFill>
                <a:latin typeface="Open Sans Light"/>
              </a:rPr>
              <a:t>-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im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Studium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oder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auch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in der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längeren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Berufserfahrung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mehr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präsent</a:t>
            </a:r>
            <a:endParaRPr lang="en-US" sz="3400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7200" y="3429089"/>
            <a:ext cx="15649428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400" dirty="0">
                <a:solidFill>
                  <a:srgbClr val="FFFFFF"/>
                </a:solidFill>
                <a:latin typeface="Open Sans Light"/>
              </a:rPr>
              <a:t>-Je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länger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schon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im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pädagogischen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Bereich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arbeitend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,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desto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mehr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Ahnung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über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das Thema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Resilienz</a:t>
            </a:r>
            <a:endParaRPr lang="en-US" sz="3400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81000" y="4830803"/>
            <a:ext cx="655498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FFFFFF"/>
                </a:solidFill>
                <a:latin typeface="Open Sans Light"/>
              </a:rPr>
              <a:t>-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grobes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Wissen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häufig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Open Sans Light"/>
              </a:rPr>
              <a:t>vorhanden</a:t>
            </a:r>
            <a:r>
              <a:rPr lang="en-US" sz="3400" dirty="0">
                <a:solidFill>
                  <a:srgbClr val="FFFFFF"/>
                </a:solidFill>
                <a:latin typeface="Open Sans Light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0"/>
    </mc:Choice>
    <mc:Fallback>
      <p:transition spd="slow" advClick="0" advTm="12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CBC765CED99A348B7B6D5AE5159C847" ma:contentTypeVersion="6" ma:contentTypeDescription="Ein neues Dokument erstellen." ma:contentTypeScope="" ma:versionID="d68ad640d41cfc3ec5236d1238b75e63">
  <xsd:schema xmlns:xsd="http://www.w3.org/2001/XMLSchema" xmlns:xs="http://www.w3.org/2001/XMLSchema" xmlns:p="http://schemas.microsoft.com/office/2006/metadata/properties" xmlns:ns2="cabca065-a910-4c34-8135-b778c36a8825" targetNamespace="http://schemas.microsoft.com/office/2006/metadata/properties" ma:root="true" ma:fieldsID="a1e0c3a3a50043fa13f7595a9a0a6439" ns2:_="">
    <xsd:import namespace="cabca065-a910-4c34-8135-b778c36a88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ca065-a910-4c34-8135-b778c36a88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730770-2FB8-4AC6-A989-77A2EFC49584}"/>
</file>

<file path=customXml/itemProps2.xml><?xml version="1.0" encoding="utf-8"?>
<ds:datastoreItem xmlns:ds="http://schemas.openxmlformats.org/officeDocument/2006/customXml" ds:itemID="{D5EF65D6-4C63-44A2-821E-D7F179DB50AB}"/>
</file>

<file path=customXml/itemProps3.xml><?xml version="1.0" encoding="utf-8"?>
<ds:datastoreItem xmlns:ds="http://schemas.openxmlformats.org/officeDocument/2006/customXml" ds:itemID="{3B1A42C3-DDEB-44A0-8905-9CCDB9D0DDD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</Words>
  <Application>Microsoft Office PowerPoint</Application>
  <PresentationFormat>Benutzerdefiniert</PresentationFormat>
  <Paragraphs>32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4" baseType="lpstr">
      <vt:lpstr>Open Sans Light</vt:lpstr>
      <vt:lpstr>Clear Sans Regular Bold</vt:lpstr>
      <vt:lpstr>Montserrat Classic Bold</vt:lpstr>
      <vt:lpstr>Clear Sans Regular</vt:lpstr>
      <vt:lpstr>Open Sans</vt:lpstr>
      <vt:lpstr>Calibri</vt:lpstr>
      <vt:lpstr>Montserrat Light</vt:lpstr>
      <vt:lpstr>Arial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lesson</dc:title>
  <dc:creator>Andra Bollmeier</dc:creator>
  <cp:lastModifiedBy>Andra Bollmeier</cp:lastModifiedBy>
  <cp:revision>4</cp:revision>
  <dcterms:created xsi:type="dcterms:W3CDTF">2006-08-16T00:00:00Z</dcterms:created>
  <dcterms:modified xsi:type="dcterms:W3CDTF">2021-07-13T06:48:52Z</dcterms:modified>
  <dc:identifier>DAEiSE64vPw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0x0101003CBC765CED99A348B7B6D5AE5159C847</vt:lpwstr>
  </property>
</Properties>
</file>